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84" r:id="rId5"/>
    <p:sldId id="286" r:id="rId6"/>
    <p:sldId id="285" r:id="rId7"/>
    <p:sldId id="259" r:id="rId8"/>
    <p:sldId id="305" r:id="rId9"/>
    <p:sldId id="270" r:id="rId10"/>
    <p:sldId id="287" r:id="rId11"/>
    <p:sldId id="293" r:id="rId12"/>
    <p:sldId id="288" r:id="rId13"/>
    <p:sldId id="289" r:id="rId14"/>
    <p:sldId id="294" r:id="rId15"/>
    <p:sldId id="290" r:id="rId16"/>
    <p:sldId id="295" r:id="rId17"/>
    <p:sldId id="291" r:id="rId18"/>
    <p:sldId id="292" r:id="rId19"/>
    <p:sldId id="296" r:id="rId20"/>
    <p:sldId id="298" r:id="rId21"/>
    <p:sldId id="300" r:id="rId22"/>
    <p:sldId id="297" r:id="rId23"/>
    <p:sldId id="302" r:id="rId24"/>
    <p:sldId id="299" r:id="rId25"/>
    <p:sldId id="303" r:id="rId26"/>
    <p:sldId id="304" r:id="rId27"/>
    <p:sldId id="306" r:id="rId2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48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31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2B53-5625-49F0-ADCE-A62754E11DF7}" type="datetimeFigureOut">
              <a:rPr lang="pt-BR" smtClean="0"/>
              <a:t>27/07/2025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DE8DC-59DF-4C7A-BE78-5F0EE4FAFA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0847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2B53-5625-49F0-ADCE-A62754E11DF7}" type="datetimeFigureOut">
              <a:rPr lang="pt-BR" smtClean="0"/>
              <a:t>27/07/2025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DE8DC-59DF-4C7A-BE78-5F0EE4FAFA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6411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2B53-5625-49F0-ADCE-A62754E11DF7}" type="datetimeFigureOut">
              <a:rPr lang="pt-BR" smtClean="0"/>
              <a:t>27/07/2025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DE8DC-59DF-4C7A-BE78-5F0EE4FAFA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3264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2B53-5625-49F0-ADCE-A62754E11DF7}" type="datetimeFigureOut">
              <a:rPr lang="pt-BR" smtClean="0"/>
              <a:t>27/07/2025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DE8DC-59DF-4C7A-BE78-5F0EE4FAFA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1028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2B53-5625-49F0-ADCE-A62754E11DF7}" type="datetimeFigureOut">
              <a:rPr lang="pt-BR" smtClean="0"/>
              <a:t>27/07/2025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DE8DC-59DF-4C7A-BE78-5F0EE4FAFA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7548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2B53-5625-49F0-ADCE-A62754E11DF7}" type="datetimeFigureOut">
              <a:rPr lang="pt-BR" smtClean="0"/>
              <a:t>27/07/2025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DE8DC-59DF-4C7A-BE78-5F0EE4FAFA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5569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2B53-5625-49F0-ADCE-A62754E11DF7}" type="datetimeFigureOut">
              <a:rPr lang="pt-BR" smtClean="0"/>
              <a:t>27/07/2025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DE8DC-59DF-4C7A-BE78-5F0EE4FAFA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1681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2B53-5625-49F0-ADCE-A62754E11DF7}" type="datetimeFigureOut">
              <a:rPr lang="pt-BR" smtClean="0"/>
              <a:t>27/07/2025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DE8DC-59DF-4C7A-BE78-5F0EE4FAFA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266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2B53-5625-49F0-ADCE-A62754E11DF7}" type="datetimeFigureOut">
              <a:rPr lang="pt-BR" smtClean="0"/>
              <a:t>27/07/2025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DE8DC-59DF-4C7A-BE78-5F0EE4FAFA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5780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2B53-5625-49F0-ADCE-A62754E11DF7}" type="datetimeFigureOut">
              <a:rPr lang="pt-BR" smtClean="0"/>
              <a:t>27/07/2025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DE8DC-59DF-4C7A-BE78-5F0EE4FAFA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5039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72B53-5625-49F0-ADCE-A62754E11DF7}" type="datetimeFigureOut">
              <a:rPr lang="pt-BR" smtClean="0"/>
              <a:t>27/07/2025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DE8DC-59DF-4C7A-BE78-5F0EE4FAFA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3434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72B53-5625-49F0-ADCE-A62754E11DF7}" type="datetimeFigureOut">
              <a:rPr lang="pt-BR" smtClean="0"/>
              <a:t>27/07/2025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DE8DC-59DF-4C7A-BE78-5F0EE4FAFA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8940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5178" y="-637961"/>
            <a:ext cx="8768376" cy="2420628"/>
          </a:xfrm>
        </p:spPr>
        <p:txBody>
          <a:bodyPr/>
          <a:lstStyle/>
          <a:p>
            <a:r>
              <a:rPr lang="pt-BR" sz="36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             </a:t>
            </a:r>
            <a:r>
              <a:rPr lang="pt-BR" sz="36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pt-BR" sz="36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pt-BR" sz="3600" dirty="0">
                <a:latin typeface="Arial Black" panose="020B0A04020102020204" pitchFamily="34" charset="0"/>
              </a:rPr>
              <a:t>Retificação da Hora da                                  Independência do Brasil</a:t>
            </a:r>
            <a:r>
              <a:rPr lang="pt-BR" sz="3600" dirty="0" smtClean="0">
                <a:latin typeface="Arial Black" panose="020B0A04020102020204" pitchFamily="34" charset="0"/>
              </a:rPr>
              <a:t/>
            </a:r>
            <a:br>
              <a:rPr lang="pt-BR" sz="3600" dirty="0" smtClean="0">
                <a:latin typeface="Arial Black" panose="020B0A04020102020204" pitchFamily="34" charset="0"/>
              </a:rPr>
            </a:br>
            <a:r>
              <a:rPr lang="pt-BR" sz="36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      </a:t>
            </a:r>
            <a:endParaRPr lang="pt-BR" sz="36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977116" y="5580492"/>
            <a:ext cx="4199861" cy="1655762"/>
          </a:xfrm>
        </p:spPr>
        <p:txBody>
          <a:bodyPr/>
          <a:lstStyle/>
          <a:p>
            <a:endParaRPr lang="pt-BR" dirty="0" smtClean="0"/>
          </a:p>
          <a:p>
            <a:r>
              <a:rPr lang="pt-BR" sz="3200" dirty="0" smtClean="0">
                <a:latin typeface="Arial Black" panose="020B0A04020102020204" pitchFamily="34" charset="0"/>
              </a:rPr>
              <a:t>Celisa Beranger</a:t>
            </a:r>
            <a:endParaRPr lang="pt-BR" sz="3200" dirty="0">
              <a:latin typeface="Arial Black" panose="020B0A040201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8936955" y="172529"/>
            <a:ext cx="3180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Arial Black" panose="020B0A04020102020204" pitchFamily="34" charset="0"/>
              </a:rPr>
              <a:t>5° Encontro</a:t>
            </a:r>
          </a:p>
          <a:p>
            <a:r>
              <a:rPr lang="pt-BR" dirty="0" smtClean="0">
                <a:latin typeface="Arial Black" panose="020B0A04020102020204" pitchFamily="34" charset="0"/>
              </a:rPr>
              <a:t>Astrologia Global Brasil</a:t>
            </a:r>
            <a:endParaRPr lang="pt-BR" dirty="0">
              <a:latin typeface="Arial Black" panose="020B0A04020102020204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101" y="1336747"/>
            <a:ext cx="6936867" cy="463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77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185" y="0"/>
            <a:ext cx="605963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242388" y="297712"/>
            <a:ext cx="6584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Arial Black" panose="020B0A04020102020204" pitchFamily="34" charset="0"/>
              </a:rPr>
              <a:t>Proclamação da República 15/11/1889</a:t>
            </a:r>
            <a:endParaRPr lang="pt-BR" sz="2400" dirty="0">
              <a:latin typeface="Arial Black" panose="020B0A040201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23281" y="5326142"/>
            <a:ext cx="49778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Sol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Dir. conjunção MC Natal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Asc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Sec.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quadratura Mercúrio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Mc Arco trígono Saturno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ta para baixo 4"/>
          <p:cNvSpPr/>
          <p:nvPr/>
        </p:nvSpPr>
        <p:spPr>
          <a:xfrm>
            <a:off x="6262576" y="759377"/>
            <a:ext cx="347230" cy="680696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611086" y="5017517"/>
            <a:ext cx="1253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Retificam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416800" y="4954484"/>
            <a:ext cx="45519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Não Retificam 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Sol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Prim.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sextil Mercúrio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Lua Prim.  Dir. conjunção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Plutão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Trânsito Plutão conjunção Lua/Júpiter</a:t>
            </a:r>
          </a:p>
          <a:p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/>
          </a:p>
        </p:txBody>
      </p:sp>
      <p:sp>
        <p:nvSpPr>
          <p:cNvPr id="8" name="Seta para a esquerda 7"/>
          <p:cNvSpPr/>
          <p:nvPr/>
        </p:nvSpPr>
        <p:spPr>
          <a:xfrm rot="19782648">
            <a:off x="7931053" y="1963798"/>
            <a:ext cx="766512" cy="371496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cima 8"/>
          <p:cNvSpPr/>
          <p:nvPr/>
        </p:nvSpPr>
        <p:spPr>
          <a:xfrm rot="548140">
            <a:off x="5845395" y="5151471"/>
            <a:ext cx="364535" cy="692285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35128" y="2778034"/>
            <a:ext cx="3911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Distância do Sol ao MC - 66°12’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1889 -1822 = 67 anos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605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309256" y="566057"/>
            <a:ext cx="58088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Arial Black" panose="020B0A04020102020204" pitchFamily="34" charset="0"/>
              </a:rPr>
              <a:t>Mapas Progredidos Secundários  </a:t>
            </a:r>
            <a:endParaRPr lang="pt-BR" sz="2400" dirty="0">
              <a:latin typeface="Arial Black" panose="020B0A040201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988456" y="159658"/>
            <a:ext cx="72724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Arial Black" panose="020B0A04020102020204" pitchFamily="34" charset="0"/>
              </a:rPr>
              <a:t>           Suicídio </a:t>
            </a:r>
            <a:r>
              <a:rPr lang="pt-BR" sz="2400" dirty="0">
                <a:latin typeface="Arial Black" panose="020B0A04020102020204" pitchFamily="34" charset="0"/>
              </a:rPr>
              <a:t>Getúlio Vargas  </a:t>
            </a:r>
            <a:r>
              <a:rPr lang="pt-BR" sz="2400" dirty="0" smtClean="0">
                <a:latin typeface="Arial Black" panose="020B0A04020102020204" pitchFamily="34" charset="0"/>
              </a:rPr>
              <a:t>24/08/1954</a:t>
            </a:r>
            <a:endParaRPr lang="pt-BR" sz="2400" dirty="0">
              <a:latin typeface="Arial Black" panose="020B0A04020102020204" pitchFamily="34" charset="0"/>
            </a:endParaRP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65" y="1644798"/>
            <a:ext cx="5556477" cy="517668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551" y="1608087"/>
            <a:ext cx="5563010" cy="5170221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8747760" y="5486400"/>
            <a:ext cx="710184" cy="73152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2543506" y="2217683"/>
            <a:ext cx="809298" cy="809298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488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185" y="0"/>
            <a:ext cx="605963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962400" y="217714"/>
            <a:ext cx="6143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Arial Black" panose="020B0A04020102020204" pitchFamily="34" charset="0"/>
              </a:rPr>
              <a:t>Suicídio Getúlio Vargas  25/08/1954</a:t>
            </a:r>
            <a:endParaRPr lang="pt-BR" sz="2400" dirty="0">
              <a:latin typeface="Arial Black" panose="020B0A040201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43429" y="4528460"/>
            <a:ext cx="32466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Retificam 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MC Arco quadratura Urano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ASC Arco oposição Urano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261498" y="4544317"/>
            <a:ext cx="38489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Não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Retificam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Lua Prim. Dir. quadratura Marte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Urano Prim. Dir. quadratura Lua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ta para baixo 5"/>
          <p:cNvSpPr/>
          <p:nvPr/>
        </p:nvSpPr>
        <p:spPr>
          <a:xfrm rot="18954824">
            <a:off x="4644240" y="1379253"/>
            <a:ext cx="327709" cy="77314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876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185" y="0"/>
            <a:ext cx="605963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005268" y="320835"/>
            <a:ext cx="6988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 Black" panose="020B0A04020102020204" pitchFamily="34" charset="0"/>
              </a:rPr>
              <a:t>1ª Copa do Mundo de Futebol 29/06/1958</a:t>
            </a:r>
            <a:endParaRPr lang="pt-BR" sz="2400" dirty="0">
              <a:latin typeface="Arial Black" panose="020B0A040201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30926" y="5016144"/>
            <a:ext cx="50289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                       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Retificam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- MC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Sec.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 trígono Marte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Vênus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Sec.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trígono MC</a:t>
            </a:r>
          </a:p>
          <a:p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Asc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Prog.Sec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trígono Lua e Júpiter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Marte Arco trígono MC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750628" y="4876801"/>
            <a:ext cx="43020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Não Retificam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Sol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Sec.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trígono Urano                          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e oposição Marte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Trânsito Júpiter trígono Ascendente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ta para baixo 5"/>
          <p:cNvSpPr/>
          <p:nvPr/>
        </p:nvSpPr>
        <p:spPr>
          <a:xfrm>
            <a:off x="6299200" y="782499"/>
            <a:ext cx="319315" cy="6300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baixo 6"/>
          <p:cNvSpPr/>
          <p:nvPr/>
        </p:nvSpPr>
        <p:spPr>
          <a:xfrm rot="1181052">
            <a:off x="6960986" y="962229"/>
            <a:ext cx="277389" cy="6357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cima 7"/>
          <p:cNvSpPr/>
          <p:nvPr/>
        </p:nvSpPr>
        <p:spPr>
          <a:xfrm rot="20360144">
            <a:off x="6927399" y="5056647"/>
            <a:ext cx="344564" cy="7190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1686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376200" y="123824"/>
            <a:ext cx="630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latin typeface="Arial Black" panose="020B0A04020102020204" pitchFamily="34" charset="0"/>
              </a:rPr>
              <a:t>Renúncia Jânio Quadros </a:t>
            </a:r>
            <a:r>
              <a:rPr lang="pt-BR" sz="2400" dirty="0" smtClean="0">
                <a:latin typeface="Arial Black" panose="020B0A04020102020204" pitchFamily="34" charset="0"/>
              </a:rPr>
              <a:t>25/08/1961 </a:t>
            </a:r>
          </a:p>
          <a:p>
            <a:r>
              <a:rPr lang="pt-BR" sz="2400" dirty="0" smtClean="0">
                <a:latin typeface="Arial Black" panose="020B0A04020102020204" pitchFamily="34" charset="0"/>
              </a:rPr>
              <a:t>Mapa Progredido Secundário Direto</a:t>
            </a:r>
            <a:endParaRPr lang="pt-BR" sz="2400" dirty="0">
              <a:latin typeface="Arial Black" panose="020B0A040201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075" y="907370"/>
            <a:ext cx="6419850" cy="5972175"/>
          </a:xfrm>
          <a:prstGeom prst="rect">
            <a:avLst/>
          </a:prstGeom>
        </p:spPr>
      </p:pic>
      <p:sp>
        <p:nvSpPr>
          <p:cNvPr id="5" name="Seta para baixo 4"/>
          <p:cNvSpPr/>
          <p:nvPr/>
        </p:nvSpPr>
        <p:spPr>
          <a:xfrm rot="2858287">
            <a:off x="8444586" y="1836162"/>
            <a:ext cx="329356" cy="69295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baixo 5"/>
          <p:cNvSpPr/>
          <p:nvPr/>
        </p:nvSpPr>
        <p:spPr>
          <a:xfrm rot="18900000">
            <a:off x="4799885" y="1462878"/>
            <a:ext cx="342798" cy="72923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baixo 7"/>
          <p:cNvSpPr/>
          <p:nvPr/>
        </p:nvSpPr>
        <p:spPr>
          <a:xfrm rot="20691981">
            <a:off x="5962645" y="1104768"/>
            <a:ext cx="311727" cy="56173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a esquerda 8"/>
          <p:cNvSpPr/>
          <p:nvPr/>
        </p:nvSpPr>
        <p:spPr>
          <a:xfrm rot="20700000">
            <a:off x="8912160" y="3128158"/>
            <a:ext cx="687555" cy="33719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2456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185" y="0"/>
            <a:ext cx="605963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918857" y="217714"/>
            <a:ext cx="61979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Arial Black" panose="020B0A04020102020204" pitchFamily="34" charset="0"/>
              </a:rPr>
              <a:t>Renúncia Jânio Quadros 25/08/1961</a:t>
            </a:r>
            <a:endParaRPr lang="pt-BR" sz="2400" dirty="0">
              <a:latin typeface="Arial Black" panose="020B0A040201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32228" y="3889830"/>
            <a:ext cx="487845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Retificam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Marte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Sec.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Conjunção Desc.</a:t>
            </a:r>
          </a:p>
          <a:p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Asc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Sec.Conv.quadratura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Netuno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Plutão Arco quadratura MC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Netuno e Urano Arco quadratura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Asc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Plutão Prim.  Dir. conjunção MC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quadratura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Asc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MC Prim. Dir. quadratura Plutão 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MC Prim.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conjunção Plutão-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834044" y="4446363"/>
            <a:ext cx="43126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Não Retificam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Sol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Sec. Dir. quadratura Marte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Plutão em trânsito quadratura Lua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e Júpiter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ta para baixo 5"/>
          <p:cNvSpPr/>
          <p:nvPr/>
        </p:nvSpPr>
        <p:spPr>
          <a:xfrm>
            <a:off x="6305007" y="792480"/>
            <a:ext cx="330925" cy="68533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cima 6"/>
          <p:cNvSpPr/>
          <p:nvPr/>
        </p:nvSpPr>
        <p:spPr>
          <a:xfrm rot="19800000">
            <a:off x="5040509" y="4438175"/>
            <a:ext cx="348953" cy="645027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>
            <a:off x="3666308" y="3131131"/>
            <a:ext cx="759169" cy="36971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6760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149600" y="72573"/>
            <a:ext cx="6342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Arial Black" panose="020B0A04020102020204" pitchFamily="34" charset="0"/>
              </a:rPr>
              <a:t>Deposição João Goulart 01/04/1964</a:t>
            </a:r>
          </a:p>
          <a:p>
            <a:r>
              <a:rPr lang="pt-BR" sz="2400" dirty="0" smtClean="0">
                <a:latin typeface="Arial Black" panose="020B0A04020102020204" pitchFamily="34" charset="0"/>
              </a:rPr>
              <a:t>Mapa Progredido Secundário Direto</a:t>
            </a:r>
            <a:endParaRPr lang="pt-BR" sz="2400" dirty="0">
              <a:latin typeface="Arial Black" panose="020B0A040201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075" y="907371"/>
            <a:ext cx="6419850" cy="5972175"/>
          </a:xfrm>
          <a:prstGeom prst="rect">
            <a:avLst/>
          </a:prstGeom>
        </p:spPr>
      </p:pic>
      <p:sp>
        <p:nvSpPr>
          <p:cNvPr id="4" name="Seta para baixo 3"/>
          <p:cNvSpPr/>
          <p:nvPr/>
        </p:nvSpPr>
        <p:spPr>
          <a:xfrm rot="20700000">
            <a:off x="5897210" y="939295"/>
            <a:ext cx="378921" cy="69308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a esquerda 4"/>
          <p:cNvSpPr/>
          <p:nvPr/>
        </p:nvSpPr>
        <p:spPr>
          <a:xfrm rot="20846435">
            <a:off x="8731181" y="2838380"/>
            <a:ext cx="731857" cy="35024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3912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185" y="0"/>
            <a:ext cx="605963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078514" y="142421"/>
            <a:ext cx="61391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atin typeface="Arial Black" panose="020B0A04020102020204" pitchFamily="34" charset="0"/>
              </a:rPr>
              <a:t>Deposição João Goulart 01/04/1964</a:t>
            </a:r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75771" y="4339771"/>
            <a:ext cx="472296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Retificam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Marte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Sec.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conjunção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Desc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Plutão Arco conjunção Desc.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Mercúrio Prim.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conjunção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Asc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e quadratura MC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692570" y="4326618"/>
            <a:ext cx="4280531" cy="5940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Não Retificam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Sol Prim.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Quadratura Saturno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Plutão em trânsito conjunção Sol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ta para a esquerda 5"/>
          <p:cNvSpPr/>
          <p:nvPr/>
        </p:nvSpPr>
        <p:spPr>
          <a:xfrm>
            <a:off x="8671992" y="3191831"/>
            <a:ext cx="733812" cy="36386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baixo 6"/>
          <p:cNvSpPr/>
          <p:nvPr/>
        </p:nvSpPr>
        <p:spPr>
          <a:xfrm>
            <a:off x="6458857" y="696686"/>
            <a:ext cx="45719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baixo 7"/>
          <p:cNvSpPr/>
          <p:nvPr/>
        </p:nvSpPr>
        <p:spPr>
          <a:xfrm>
            <a:off x="6297641" y="725414"/>
            <a:ext cx="322432" cy="53654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09103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185" y="0"/>
            <a:ext cx="605963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4781000" y="104500"/>
            <a:ext cx="2662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Arial Black" panose="020B0A04020102020204" pitchFamily="34" charset="0"/>
              </a:rPr>
              <a:t>AI5 13/12/1968</a:t>
            </a:r>
            <a:endParaRPr lang="pt-BR" sz="2400" dirty="0">
              <a:latin typeface="Arial Black" panose="020B0A040201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88685" y="4752068"/>
            <a:ext cx="524233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Retificam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Marte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Sec. Dir. conjunção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Asc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Marte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quadratura MC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MC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Sec.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 quadratura Mercúrio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Mercúrio Arco quadratura MC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Urano Prim. Dir. quadratura MC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663546" y="4704443"/>
            <a:ext cx="45576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Não Retificam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Saturno  Prim.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Dir.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quadratura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Sol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Plutão em trânsito conjunção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Mercúrio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Vênus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Sec.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Oposição Sol 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ta para baixo 5"/>
          <p:cNvSpPr/>
          <p:nvPr/>
        </p:nvSpPr>
        <p:spPr>
          <a:xfrm>
            <a:off x="6270738" y="870857"/>
            <a:ext cx="311038" cy="56921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baixo 6"/>
          <p:cNvSpPr/>
          <p:nvPr/>
        </p:nvSpPr>
        <p:spPr>
          <a:xfrm rot="3600000">
            <a:off x="8141547" y="1799852"/>
            <a:ext cx="381636" cy="72531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-----------------------</a:t>
            </a:r>
            <a:endParaRPr lang="pt-BR" dirty="0"/>
          </a:p>
        </p:txBody>
      </p:sp>
      <p:sp>
        <p:nvSpPr>
          <p:cNvPr id="8" name="Seta para a esquerda 7"/>
          <p:cNvSpPr/>
          <p:nvPr/>
        </p:nvSpPr>
        <p:spPr>
          <a:xfrm>
            <a:off x="8569936" y="3167529"/>
            <a:ext cx="690269" cy="33092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0275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185" y="0"/>
            <a:ext cx="605963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870247" y="276447"/>
            <a:ext cx="8255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Arial Black" panose="020B0A04020102020204" pitchFamily="34" charset="0"/>
              </a:rPr>
              <a:t>Fim da Ditadura - Posse José Sarney 15/03/1985</a:t>
            </a:r>
            <a:endParaRPr lang="pt-BR" sz="2400" dirty="0">
              <a:latin typeface="Arial Black" panose="020B0A040201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87076" y="3965938"/>
            <a:ext cx="549727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Retificam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Marte R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Sec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Conv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quadratura MC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Marte Arco conjunção Fundo do Céu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-Urano Arco trígono MC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Marte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Prim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conjunção FC e quadratura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Asc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-Mc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Prim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trígono Urano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420981" y="3891512"/>
            <a:ext cx="378821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Não Retificam</a:t>
            </a:r>
          </a:p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Plutão Arco conjunção Sol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Plutão trânsito conjunção Marte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Netuno trânsito retorno 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e conjunção Urano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ta para baixo 5"/>
          <p:cNvSpPr/>
          <p:nvPr/>
        </p:nvSpPr>
        <p:spPr>
          <a:xfrm>
            <a:off x="6283841" y="738112"/>
            <a:ext cx="326509" cy="70196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a direita 6"/>
          <p:cNvSpPr/>
          <p:nvPr/>
        </p:nvSpPr>
        <p:spPr>
          <a:xfrm>
            <a:off x="3477021" y="3166358"/>
            <a:ext cx="788937" cy="34836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baixo 7"/>
          <p:cNvSpPr/>
          <p:nvPr/>
        </p:nvSpPr>
        <p:spPr>
          <a:xfrm rot="19050052">
            <a:off x="4593907" y="1241335"/>
            <a:ext cx="287720" cy="830243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747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24762" y="229411"/>
            <a:ext cx="3655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 Black" panose="020B0A04020102020204" pitchFamily="34" charset="0"/>
              </a:rPr>
              <a:t> Astrologia  Mundial</a:t>
            </a:r>
            <a:endParaRPr lang="pt-BR" sz="24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478514" y="1250823"/>
            <a:ext cx="79206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Utilização de Mapas de Equinócios, Solstícios e Eclipses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Erro de Previsão da 2ª Guerra Mundial </a:t>
            </a:r>
          </a:p>
          <a:p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Papel de Charles Carter e  André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Barbault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Problema dos Mapas dos Países (Datas e Horas)                                    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34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933" y="0"/>
            <a:ext cx="6116801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668226" y="212651"/>
            <a:ext cx="8334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i="1" dirty="0" smtClean="0">
                <a:latin typeface="Arial Black" panose="020B0A04020102020204" pitchFamily="34" charset="0"/>
              </a:rPr>
              <a:t>Impeachment</a:t>
            </a:r>
            <a:r>
              <a:rPr lang="pt-BR" sz="2400" dirty="0" smtClean="0">
                <a:latin typeface="Arial Black" panose="020B0A04020102020204" pitchFamily="34" charset="0"/>
              </a:rPr>
              <a:t> afasta Fernando Collor 28/09/1992</a:t>
            </a:r>
            <a:endParaRPr lang="pt-BR" sz="2400" dirty="0">
              <a:latin typeface="Arial Black" panose="020B0A040201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74173" y="4603750"/>
            <a:ext cx="466986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Retificam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Marte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quadratura MC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Saturno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Prim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conjunção MC e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quadratura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Asc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605487" y="4354288"/>
            <a:ext cx="458349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Não Retificam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Sol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Sec.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conjunção Plutão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Mercúrio Arco oposição Sol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Urano em trânsito trígono Sol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Plutão em trânsito conjunção MC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eta para baixo 5"/>
          <p:cNvSpPr/>
          <p:nvPr/>
        </p:nvSpPr>
        <p:spPr>
          <a:xfrm>
            <a:off x="5991225" y="674316"/>
            <a:ext cx="333375" cy="73075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3461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33600" y="87087"/>
            <a:ext cx="83132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i="1" dirty="0">
                <a:latin typeface="Arial Black" panose="020B0A04020102020204" pitchFamily="34" charset="0"/>
              </a:rPr>
              <a:t>Impeachment</a:t>
            </a:r>
            <a:r>
              <a:rPr lang="pt-BR" sz="2400" dirty="0">
                <a:latin typeface="Arial Black" panose="020B0A04020102020204" pitchFamily="34" charset="0"/>
              </a:rPr>
              <a:t> afasta Dilma Rousseff </a:t>
            </a:r>
            <a:r>
              <a:rPr lang="pt-BR" sz="2400" dirty="0" smtClean="0">
                <a:latin typeface="Arial Black" panose="020B0A04020102020204" pitchFamily="34" charset="0"/>
              </a:rPr>
              <a:t>31/08/2016</a:t>
            </a:r>
          </a:p>
          <a:p>
            <a:r>
              <a:rPr lang="pt-BR" sz="2400" dirty="0" smtClean="0">
                <a:latin typeface="Arial Black" panose="020B0A04020102020204" pitchFamily="34" charset="0"/>
              </a:rPr>
              <a:t>         Mapa Progredido Secundário Direto</a:t>
            </a:r>
            <a:endParaRPr lang="pt-BR" sz="2400" dirty="0">
              <a:latin typeface="Arial Black" panose="020B0A04020102020204" pitchFamily="34" charset="0"/>
            </a:endParaRPr>
          </a:p>
          <a:p>
            <a:endParaRPr lang="pt-BR" sz="2400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075" y="979940"/>
            <a:ext cx="6419850" cy="5972175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5660571" y="1374498"/>
            <a:ext cx="870858" cy="870858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lipse 4"/>
          <p:cNvSpPr/>
          <p:nvPr/>
        </p:nvSpPr>
        <p:spPr>
          <a:xfrm>
            <a:off x="8084458" y="3164115"/>
            <a:ext cx="914400" cy="9144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/>
          <p:cNvSpPr/>
          <p:nvPr/>
        </p:nvSpPr>
        <p:spPr>
          <a:xfrm>
            <a:off x="7576456" y="2071184"/>
            <a:ext cx="914400" cy="918758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1425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185" y="0"/>
            <a:ext cx="605963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875315" y="319314"/>
            <a:ext cx="8313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i="1" dirty="0" smtClean="0">
                <a:latin typeface="Arial Black" panose="020B0A04020102020204" pitchFamily="34" charset="0"/>
              </a:rPr>
              <a:t>Impeachment</a:t>
            </a:r>
            <a:r>
              <a:rPr lang="pt-BR" sz="2400" dirty="0" smtClean="0">
                <a:latin typeface="Arial Black" panose="020B0A04020102020204" pitchFamily="34" charset="0"/>
              </a:rPr>
              <a:t> afasta Dilma Rousseff  31/08/2016</a:t>
            </a:r>
            <a:endParaRPr lang="pt-BR" sz="2400" dirty="0">
              <a:latin typeface="Arial Black" panose="020B0A040201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48041" y="4295321"/>
            <a:ext cx="48383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Retificam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MC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Sec.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Conjunção Saturno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MC Arco conjunção Júpiter</a:t>
            </a:r>
          </a:p>
          <a:p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Asc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Arco  quadratura Lua e Júpiter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MC Prim. Dir. oposição Marte</a:t>
            </a:r>
          </a:p>
          <a:p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Asc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Prim.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conjunção Sol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8186057" y="4339770"/>
            <a:ext cx="381097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Não Retificam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Sol e Marte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Sec. Dir. 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conjunção Plutão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Sol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Sec.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quadratura</a:t>
            </a: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Lua e Júpiter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eta para cima 6"/>
          <p:cNvSpPr/>
          <p:nvPr/>
        </p:nvSpPr>
        <p:spPr>
          <a:xfrm rot="700293">
            <a:off x="5822779" y="5156976"/>
            <a:ext cx="400470" cy="565384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cima 7"/>
          <p:cNvSpPr/>
          <p:nvPr/>
        </p:nvSpPr>
        <p:spPr>
          <a:xfrm rot="20753488">
            <a:off x="6812032" y="5089233"/>
            <a:ext cx="368860" cy="57686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baixo 8"/>
          <p:cNvSpPr/>
          <p:nvPr/>
        </p:nvSpPr>
        <p:spPr>
          <a:xfrm rot="1800000">
            <a:off x="7071853" y="1061440"/>
            <a:ext cx="323542" cy="561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309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384" y="619126"/>
            <a:ext cx="6399371" cy="595312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181350" y="76200"/>
            <a:ext cx="83687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err="1">
                <a:latin typeface="Arial Black" panose="020B0A04020102020204" pitchFamily="34" charset="0"/>
              </a:rPr>
              <a:t>Trump</a:t>
            </a:r>
            <a:r>
              <a:rPr lang="pt-BR" sz="2400" dirty="0">
                <a:latin typeface="Arial Black" panose="020B0A04020102020204" pitchFamily="34" charset="0"/>
              </a:rPr>
              <a:t> Divulga Imposição de </a:t>
            </a:r>
            <a:r>
              <a:rPr lang="pt-BR" sz="2400" dirty="0" err="1">
                <a:latin typeface="Arial Black" panose="020B0A04020102020204" pitchFamily="34" charset="0"/>
              </a:rPr>
              <a:t>Tarifaço</a:t>
            </a:r>
            <a:r>
              <a:rPr lang="pt-BR" sz="2400" dirty="0">
                <a:latin typeface="Arial Black" panose="020B0A04020102020204" pitchFamily="34" charset="0"/>
              </a:rPr>
              <a:t> 09/07/2025</a:t>
            </a:r>
          </a:p>
          <a:p>
            <a:r>
              <a:rPr lang="pt-BR" sz="2400" dirty="0" smtClean="0">
                <a:latin typeface="Arial Black" panose="020B0A04020102020204" pitchFamily="34" charset="0"/>
              </a:rPr>
              <a:t>          Mapa Progredido Secundário Direto</a:t>
            </a:r>
            <a:endParaRPr lang="pt-BR" sz="2400" dirty="0">
              <a:latin typeface="Arial Black" panose="020B0A04020102020204" pitchFamily="34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7886700" y="2047770"/>
            <a:ext cx="828780" cy="82878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cima 4"/>
          <p:cNvSpPr/>
          <p:nvPr/>
        </p:nvSpPr>
        <p:spPr>
          <a:xfrm rot="19800000">
            <a:off x="7940765" y="5328022"/>
            <a:ext cx="398696" cy="60475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02477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185" y="0"/>
            <a:ext cx="605963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762375" y="-257175"/>
            <a:ext cx="84713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 smtClean="0"/>
          </a:p>
          <a:p>
            <a:r>
              <a:rPr lang="pt-BR" sz="2400" dirty="0" err="1" smtClean="0">
                <a:latin typeface="Arial Black" panose="020B0A04020102020204" pitchFamily="34" charset="0"/>
              </a:rPr>
              <a:t>Trump</a:t>
            </a:r>
            <a:r>
              <a:rPr lang="pt-BR" sz="2400" dirty="0" smtClean="0">
                <a:latin typeface="Arial Black" panose="020B0A04020102020204" pitchFamily="34" charset="0"/>
              </a:rPr>
              <a:t> Divulga Imposição de </a:t>
            </a:r>
            <a:r>
              <a:rPr lang="pt-BR" sz="2400" dirty="0" err="1" smtClean="0">
                <a:latin typeface="Arial Black" panose="020B0A04020102020204" pitchFamily="34" charset="0"/>
              </a:rPr>
              <a:t>Tarifaço</a:t>
            </a:r>
            <a:r>
              <a:rPr lang="pt-BR" sz="2400" dirty="0" smtClean="0">
                <a:latin typeface="Arial Black" panose="020B0A04020102020204" pitchFamily="34" charset="0"/>
              </a:rPr>
              <a:t> 09/07/2025</a:t>
            </a:r>
            <a:endParaRPr lang="pt-BR" sz="2400" dirty="0">
              <a:latin typeface="Arial Black" panose="020B0A040201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81000" y="4905375"/>
            <a:ext cx="374493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Retificam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Mc Prim.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quadratura Sol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Mc Arco quadratura Sol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410450" y="4962525"/>
            <a:ext cx="47101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Não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Retificam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Mercúrio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Sec.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oposição Sol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Urano Prim. Dir. quadratura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Sol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Lua Prim.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2000" smtClean="0">
                <a:latin typeface="Arial" panose="020B0604020202020204" pitchFamily="34" charset="0"/>
                <a:cs typeface="Arial" panose="020B0604020202020204" pitchFamily="34" charset="0"/>
              </a:rPr>
              <a:t>oposição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Plutão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eta para baixo 6"/>
          <p:cNvSpPr/>
          <p:nvPr/>
        </p:nvSpPr>
        <p:spPr>
          <a:xfrm rot="4500000">
            <a:off x="8346021" y="2160220"/>
            <a:ext cx="287515" cy="68321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 rot="20700000">
            <a:off x="4212195" y="4449407"/>
            <a:ext cx="785456" cy="36046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baixo 8"/>
          <p:cNvSpPr/>
          <p:nvPr/>
        </p:nvSpPr>
        <p:spPr>
          <a:xfrm rot="2700000">
            <a:off x="7088515" y="887542"/>
            <a:ext cx="340919" cy="69368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81713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438" y="392757"/>
            <a:ext cx="6783335" cy="6310313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981450" y="161925"/>
            <a:ext cx="3660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Arial Black" panose="020B0A04020102020204" pitchFamily="34" charset="0"/>
              </a:rPr>
              <a:t>Lua Nova 25/06/2025</a:t>
            </a:r>
            <a:endParaRPr lang="pt-BR" sz="2400" dirty="0">
              <a:latin typeface="Arial Black" panose="020B0A04020102020204" pitchFamily="34" charset="0"/>
            </a:endParaRPr>
          </a:p>
        </p:txBody>
      </p:sp>
      <p:sp>
        <p:nvSpPr>
          <p:cNvPr id="4" name="Elipse 3"/>
          <p:cNvSpPr/>
          <p:nvPr/>
        </p:nvSpPr>
        <p:spPr>
          <a:xfrm>
            <a:off x="6934200" y="4457700"/>
            <a:ext cx="1238250" cy="1238250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6" name="Conector reto 5"/>
          <p:cNvCxnSpPr>
            <a:endCxn id="4" idx="1"/>
          </p:cNvCxnSpPr>
          <p:nvPr/>
        </p:nvCxnSpPr>
        <p:spPr>
          <a:xfrm>
            <a:off x="4638674" y="4638674"/>
            <a:ext cx="2476864" cy="36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flipV="1">
            <a:off x="4638674" y="4324348"/>
            <a:ext cx="314325" cy="35242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V="1">
            <a:off x="4191000" y="2924175"/>
            <a:ext cx="1905000" cy="8572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6096000" y="2924175"/>
            <a:ext cx="1019538" cy="1676763"/>
          </a:xfrm>
          <a:prstGeom prst="line">
            <a:avLst/>
          </a:prstGeom>
          <a:ln w="317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de seta reta 23"/>
          <p:cNvCxnSpPr/>
          <p:nvPr/>
        </p:nvCxnSpPr>
        <p:spPr>
          <a:xfrm flipH="1">
            <a:off x="8053387" y="2876549"/>
            <a:ext cx="809625" cy="180975"/>
          </a:xfrm>
          <a:prstGeom prst="straightConnector1">
            <a:avLst/>
          </a:prstGeom>
          <a:ln w="349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5572416" y="3206130"/>
            <a:ext cx="1490553" cy="139480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flipH="1">
            <a:off x="4686300" y="3240732"/>
            <a:ext cx="886116" cy="136020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1147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075" y="442912"/>
            <a:ext cx="6419850" cy="597217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524250" y="104775"/>
            <a:ext cx="5226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Arial Black" panose="020B0A04020102020204" pitchFamily="34" charset="0"/>
              </a:rPr>
              <a:t>Lua Nova 24 de Julho de 2025</a:t>
            </a:r>
            <a:endParaRPr lang="pt-BR" sz="2400" dirty="0">
              <a:latin typeface="Arial Black" panose="020B0A04020102020204" pitchFamily="34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7391400" y="3733800"/>
            <a:ext cx="800100" cy="800100"/>
          </a:xfrm>
          <a:prstGeom prst="ellipse">
            <a:avLst/>
          </a:prstGeom>
          <a:noFill/>
          <a:ln w="349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reto 6"/>
          <p:cNvCxnSpPr/>
          <p:nvPr/>
        </p:nvCxnSpPr>
        <p:spPr>
          <a:xfrm>
            <a:off x="4733925" y="2917183"/>
            <a:ext cx="2652713" cy="103569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flipV="1">
            <a:off x="4724400" y="2828925"/>
            <a:ext cx="1514475" cy="7620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 flipV="1">
            <a:off x="4967287" y="4029075"/>
            <a:ext cx="538162" cy="21431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flipV="1">
            <a:off x="4869657" y="3033563"/>
            <a:ext cx="921543" cy="115981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lipse 21"/>
          <p:cNvSpPr/>
          <p:nvPr/>
        </p:nvSpPr>
        <p:spPr>
          <a:xfrm>
            <a:off x="4220766" y="4210050"/>
            <a:ext cx="804862" cy="804862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4" name="Conector de seta reta 23"/>
          <p:cNvCxnSpPr/>
          <p:nvPr/>
        </p:nvCxnSpPr>
        <p:spPr>
          <a:xfrm flipH="1">
            <a:off x="7562850" y="1497357"/>
            <a:ext cx="628650" cy="462263"/>
          </a:xfrm>
          <a:prstGeom prst="straightConnector1">
            <a:avLst/>
          </a:prstGeom>
          <a:ln w="317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 flipH="1">
            <a:off x="5791200" y="2272937"/>
            <a:ext cx="1489166" cy="76062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4724400" y="2917183"/>
            <a:ext cx="1622379" cy="197985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1239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825" y="471487"/>
            <a:ext cx="6419850" cy="5972175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3762375" y="3028949"/>
            <a:ext cx="676275" cy="676275"/>
          </a:xfrm>
          <a:prstGeom prst="ellipse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ctor reto 4"/>
          <p:cNvCxnSpPr>
            <a:stCxn id="3" idx="6"/>
          </p:cNvCxnSpPr>
          <p:nvPr/>
        </p:nvCxnSpPr>
        <p:spPr>
          <a:xfrm>
            <a:off x="4438650" y="3367087"/>
            <a:ext cx="2047875" cy="904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flipV="1">
            <a:off x="5038725" y="4019550"/>
            <a:ext cx="381000" cy="40957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H="1">
            <a:off x="5791200" y="2390775"/>
            <a:ext cx="1495425" cy="131445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H="1">
            <a:off x="5000625" y="3095625"/>
            <a:ext cx="838200" cy="128587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flipV="1">
            <a:off x="5838825" y="2390775"/>
            <a:ext cx="1447800" cy="67627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 flipV="1">
            <a:off x="4657725" y="2728912"/>
            <a:ext cx="1590675" cy="1285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to 26"/>
          <p:cNvCxnSpPr/>
          <p:nvPr/>
        </p:nvCxnSpPr>
        <p:spPr>
          <a:xfrm>
            <a:off x="4595813" y="2909886"/>
            <a:ext cx="1652587" cy="206930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823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185" y="0"/>
            <a:ext cx="6059630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678337" y="127586"/>
            <a:ext cx="4447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História entre 16 e 17 horas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Retificação - 16:08h  LMT - ABA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72140" y="4720865"/>
            <a:ext cx="5009898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Outras datas: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02/09/1822 às 10:48H LMT Rio de Janeiro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02/07/1823 0:00H LMT Salvador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71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44279" y="223277"/>
            <a:ext cx="3038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Busca do horário</a:t>
            </a:r>
            <a:endParaRPr lang="pt-BR" sz="24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44279" y="838853"/>
            <a:ext cx="905894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Grau por ano Meio do Céu e trânsitos Urano e Plutão em relação ao  Ascendente e Meio do Céu </a:t>
            </a:r>
          </a:p>
          <a:p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pt-BR" altLang="pt-BR" sz="2000" dirty="0" smtClean="0">
                <a:latin typeface="Arial" panose="020B0604020202020204" pitchFamily="34" charset="0"/>
              </a:rPr>
              <a:t>Diferença </a:t>
            </a:r>
            <a:r>
              <a:rPr lang="pt-BR" altLang="pt-BR" sz="2000" dirty="0">
                <a:latin typeface="Arial" panose="020B0604020202020204" pitchFamily="34" charset="0"/>
              </a:rPr>
              <a:t>em graus entre a longitude do Meio do Céu ou do Fundo do Céu do </a:t>
            </a:r>
            <a:r>
              <a:rPr lang="pt-BR" altLang="pt-BR" sz="2000" dirty="0" smtClean="0">
                <a:latin typeface="Arial" panose="020B0604020202020204" pitchFamily="34" charset="0"/>
              </a:rPr>
              <a:t>Mapa </a:t>
            </a:r>
            <a:r>
              <a:rPr lang="pt-BR" altLang="pt-BR" sz="2000" dirty="0" smtClean="0">
                <a:latin typeface="Arial" panose="020B0604020202020204" pitchFamily="34" charset="0"/>
              </a:rPr>
              <a:t>e </a:t>
            </a:r>
            <a:r>
              <a:rPr lang="pt-BR" altLang="pt-BR" sz="2000" dirty="0">
                <a:latin typeface="Arial" panose="020B0604020202020204" pitchFamily="34" charset="0"/>
              </a:rPr>
              <a:t>a posição de um dado  planeta, </a:t>
            </a:r>
            <a:r>
              <a:rPr lang="pt-BR" altLang="pt-BR" sz="2000" dirty="0" smtClean="0">
                <a:latin typeface="Arial" panose="020B0604020202020204" pitchFamily="34" charset="0"/>
              </a:rPr>
              <a:t>deverá corresponder </a:t>
            </a:r>
            <a:r>
              <a:rPr lang="pt-BR" altLang="pt-BR" sz="2000" dirty="0">
                <a:latin typeface="Arial" panose="020B0604020202020204" pitchFamily="34" charset="0"/>
              </a:rPr>
              <a:t>ao número de anos em que ocorrerá a conjunção </a:t>
            </a:r>
            <a:r>
              <a:rPr lang="pt-BR" altLang="pt-BR" sz="2000" dirty="0" smtClean="0">
                <a:latin typeface="Arial" panose="020B0604020202020204" pitchFamily="34" charset="0"/>
              </a:rPr>
              <a:t>do ponto com </a:t>
            </a:r>
            <a:r>
              <a:rPr lang="pt-BR" altLang="pt-BR" sz="2000" dirty="0">
                <a:latin typeface="Arial" panose="020B0604020202020204" pitchFamily="34" charset="0"/>
              </a:rPr>
              <a:t>o </a:t>
            </a:r>
            <a:r>
              <a:rPr lang="pt-BR" altLang="pt-BR" sz="2000" dirty="0" smtClean="0">
                <a:latin typeface="Arial" panose="020B0604020202020204" pitchFamily="34" charset="0"/>
              </a:rPr>
              <a:t>planeta e um fato. </a:t>
            </a:r>
            <a:endParaRPr lang="pt-BR" altLang="pt-BR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pt-BR" altLang="pt-BR" sz="2000" dirty="0">
                <a:latin typeface="Arial" panose="020B0604020202020204" pitchFamily="34" charset="0"/>
              </a:rPr>
              <a:t> </a:t>
            </a:r>
          </a:p>
          <a:p>
            <a:pPr>
              <a:spcBef>
                <a:spcPct val="0"/>
              </a:spcBef>
            </a:pPr>
            <a:r>
              <a:rPr lang="pt-BR" altLang="pt-BR" sz="2000" dirty="0" smtClean="0">
                <a:latin typeface="Arial" panose="020B0604020202020204" pitchFamily="34" charset="0"/>
              </a:rPr>
              <a:t>O </a:t>
            </a:r>
            <a:r>
              <a:rPr lang="pt-BR" altLang="pt-BR" sz="2000" dirty="0">
                <a:latin typeface="Arial" panose="020B0604020202020204" pitchFamily="34" charset="0"/>
              </a:rPr>
              <a:t>movimento dos eixos </a:t>
            </a:r>
            <a:r>
              <a:rPr lang="pt-BR" altLang="pt-BR" sz="2000" dirty="0" smtClean="0">
                <a:latin typeface="Arial" panose="020B0604020202020204" pitchFamily="34" charset="0"/>
              </a:rPr>
              <a:t>deve </a:t>
            </a:r>
            <a:r>
              <a:rPr lang="pt-BR" altLang="pt-BR" sz="2000" dirty="0">
                <a:latin typeface="Arial" panose="020B0604020202020204" pitchFamily="34" charset="0"/>
              </a:rPr>
              <a:t>ser </a:t>
            </a:r>
            <a:r>
              <a:rPr lang="pt-BR" altLang="pt-BR" sz="2000" dirty="0" smtClean="0">
                <a:latin typeface="Arial" panose="020B0604020202020204" pitchFamily="34" charset="0"/>
              </a:rPr>
              <a:t>considerado para a </a:t>
            </a:r>
            <a:r>
              <a:rPr lang="pt-BR" altLang="pt-BR" sz="2000" dirty="0">
                <a:latin typeface="Arial" panose="020B0604020202020204" pitchFamily="34" charset="0"/>
              </a:rPr>
              <a:t>frente e para </a:t>
            </a:r>
            <a:r>
              <a:rPr lang="pt-BR" altLang="pt-BR" sz="2000" dirty="0" smtClean="0">
                <a:latin typeface="Arial" panose="020B0604020202020204" pitchFamily="34" charset="0"/>
              </a:rPr>
              <a:t>trás, uma vez que as Direções Primárias e Secundárias são diretas e conversas</a:t>
            </a:r>
          </a:p>
          <a:p>
            <a:pPr>
              <a:spcBef>
                <a:spcPct val="0"/>
              </a:spcBef>
            </a:pPr>
            <a:endParaRPr lang="pt-BR" altLang="pt-BR" sz="140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pt-BR" altLang="pt-BR" sz="2000" b="1" dirty="0">
                <a:latin typeface="Arial" panose="020B0604020202020204" pitchFamily="34" charset="0"/>
              </a:rPr>
              <a:t>Conjunção de Urano e Plutão com os pontos </a:t>
            </a:r>
            <a:r>
              <a:rPr lang="pt-BR" altLang="pt-BR" sz="2000" b="1" dirty="0" smtClean="0">
                <a:latin typeface="Arial" panose="020B0604020202020204" pitchFamily="34" charset="0"/>
              </a:rPr>
              <a:t>de maior força de expressão </a:t>
            </a:r>
            <a:endParaRPr lang="pt-BR" altLang="pt-BR" sz="2000" b="1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pt-BR" altLang="pt-BR" sz="2000" dirty="0" smtClean="0">
                <a:latin typeface="Arial" panose="020B0604020202020204" pitchFamily="34" charset="0"/>
              </a:rPr>
              <a:t>Ascendente, </a:t>
            </a:r>
            <a:r>
              <a:rPr lang="pt-BR" altLang="pt-BR" sz="2000" dirty="0">
                <a:latin typeface="Arial" panose="020B0604020202020204" pitchFamily="34" charset="0"/>
              </a:rPr>
              <a:t>Descendente, Meio do Céu,  Fundo do Céu.</a:t>
            </a:r>
          </a:p>
          <a:p>
            <a:pPr algn="just">
              <a:spcBef>
                <a:spcPct val="0"/>
              </a:spcBef>
            </a:pPr>
            <a:endParaRPr lang="pt-BR" altLang="pt-BR" sz="140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pt-BR" altLang="pt-BR" sz="2000" dirty="0" smtClean="0">
                <a:latin typeface="Arial" panose="020B0604020202020204" pitchFamily="34" charset="0"/>
              </a:rPr>
              <a:t>Trânsitos dos geracionais </a:t>
            </a:r>
            <a:r>
              <a:rPr lang="pt-BR" altLang="pt-BR" sz="2000" dirty="0">
                <a:latin typeface="Arial" panose="020B0604020202020204" pitchFamily="34" charset="0"/>
              </a:rPr>
              <a:t>podem atuar até 4º de </a:t>
            </a:r>
            <a:r>
              <a:rPr lang="pt-BR" altLang="pt-BR" sz="2000" dirty="0" smtClean="0">
                <a:latin typeface="Arial" panose="020B0604020202020204" pitchFamily="34" charset="0"/>
              </a:rPr>
              <a:t>orbe, </a:t>
            </a:r>
            <a:r>
              <a:rPr lang="pt-BR" altLang="pt-BR" sz="2000" dirty="0" smtClean="0">
                <a:latin typeface="Arial" panose="020B0604020202020204" pitchFamily="34" charset="0"/>
              </a:rPr>
              <a:t>nas </a:t>
            </a:r>
            <a:r>
              <a:rPr lang="pt-BR" altLang="pt-BR" sz="2000" dirty="0">
                <a:latin typeface="Arial" panose="020B0604020202020204" pitchFamily="34" charset="0"/>
              </a:rPr>
              <a:t>aproximações dos pontos</a:t>
            </a:r>
            <a:r>
              <a:rPr lang="pt-BR" altLang="pt-BR" sz="2000" dirty="0" smtClean="0">
                <a:latin typeface="Arial" panose="020B0604020202020204" pitchFamily="34" charset="0"/>
              </a:rPr>
              <a:t>. Não podem ser utilizados para retificação.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270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52890" y="223277"/>
            <a:ext cx="29654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 Além dos Eixos</a:t>
            </a:r>
            <a:endParaRPr lang="pt-BR" sz="24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44280" y="829328"/>
            <a:ext cx="959987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endParaRPr lang="es-AR" altLang="pt-BR" sz="1400" dirty="0">
              <a:solidFill>
                <a:schemeClr val="accent2"/>
              </a:solidFill>
              <a:latin typeface="Arial Black" panose="020B0A040201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pt-BR" altLang="pt-BR" sz="2000" b="1" dirty="0">
                <a:latin typeface="Arial" panose="020B0604020202020204" pitchFamily="34" charset="0"/>
              </a:rPr>
              <a:t>Direções do Sol Progredido </a:t>
            </a:r>
            <a:r>
              <a:rPr lang="pt-BR" altLang="pt-BR" sz="2000" b="1" dirty="0" smtClean="0">
                <a:latin typeface="Arial" panose="020B0604020202020204" pitchFamily="34" charset="0"/>
              </a:rPr>
              <a:t>Secundário </a:t>
            </a:r>
            <a:r>
              <a:rPr lang="pt-BR" altLang="pt-BR" sz="2000" dirty="0" smtClean="0">
                <a:latin typeface="Arial" panose="020B0604020202020204" pitchFamily="34" charset="0"/>
              </a:rPr>
              <a:t>(o mesmo do Arco Solar)</a:t>
            </a:r>
            <a:r>
              <a:rPr lang="pt-BR" altLang="pt-BR" sz="2000" b="1" dirty="0" smtClean="0">
                <a:latin typeface="Arial" panose="020B0604020202020204" pitchFamily="34" charset="0"/>
              </a:rPr>
              <a:t> ou Primário, promovem </a:t>
            </a:r>
            <a:r>
              <a:rPr lang="pt-BR" altLang="pt-BR" sz="2000" b="1" dirty="0">
                <a:latin typeface="Arial" panose="020B0604020202020204" pitchFamily="34" charset="0"/>
              </a:rPr>
              <a:t>acontecimentos </a:t>
            </a:r>
          </a:p>
          <a:p>
            <a:pPr algn="just">
              <a:spcBef>
                <a:spcPct val="0"/>
              </a:spcBef>
            </a:pPr>
            <a:r>
              <a:rPr lang="pt-BR" altLang="pt-BR" sz="2000" b="1" dirty="0">
                <a:latin typeface="Arial" panose="020B0604020202020204" pitchFamily="34" charset="0"/>
              </a:rPr>
              <a:t> </a:t>
            </a:r>
            <a:endParaRPr lang="pt-BR" altLang="pt-BR" sz="200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pt-BR" altLang="pt-BR" sz="2000" dirty="0" smtClean="0">
                <a:latin typeface="Arial" panose="020B0604020202020204" pitchFamily="34" charset="0"/>
              </a:rPr>
              <a:t>Movimento </a:t>
            </a:r>
            <a:r>
              <a:rPr lang="pt-BR" altLang="pt-BR" sz="2000" dirty="0">
                <a:latin typeface="Arial" panose="020B0604020202020204" pitchFamily="34" charset="0"/>
              </a:rPr>
              <a:t>anual do Sol </a:t>
            </a:r>
            <a:r>
              <a:rPr lang="pt-BR" altLang="pt-BR" sz="2000" dirty="0" smtClean="0">
                <a:latin typeface="Arial" panose="020B0604020202020204" pitchFamily="34" charset="0"/>
              </a:rPr>
              <a:t>nas Progressões Secundárias é da ordem de 1° </a:t>
            </a:r>
          </a:p>
          <a:p>
            <a:pPr algn="just">
              <a:spcBef>
                <a:spcPct val="0"/>
              </a:spcBef>
            </a:pPr>
            <a:endParaRPr lang="pt-BR" altLang="pt-BR" sz="200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pt-BR" altLang="pt-BR" sz="2000" dirty="0" smtClean="0">
                <a:latin typeface="Arial" panose="020B0604020202020204" pitchFamily="34" charset="0"/>
              </a:rPr>
              <a:t>Desta </a:t>
            </a:r>
            <a:r>
              <a:rPr lang="pt-BR" altLang="pt-BR" sz="2000" dirty="0">
                <a:latin typeface="Arial" panose="020B0604020202020204" pitchFamily="34" charset="0"/>
              </a:rPr>
              <a:t>forma podemos localizar </a:t>
            </a:r>
            <a:r>
              <a:rPr lang="pt-BR" altLang="pt-BR" sz="2000" dirty="0" smtClean="0">
                <a:latin typeface="Arial" panose="020B0604020202020204" pitchFamily="34" charset="0"/>
              </a:rPr>
              <a:t>os anos próximos aos das direções, diretas </a:t>
            </a:r>
            <a:r>
              <a:rPr lang="pt-BR" altLang="pt-BR" sz="2000" dirty="0">
                <a:latin typeface="Arial" panose="020B0604020202020204" pitchFamily="34" charset="0"/>
              </a:rPr>
              <a:t>e conversas </a:t>
            </a:r>
            <a:r>
              <a:rPr lang="pt-BR" altLang="pt-BR" sz="2000" dirty="0" smtClean="0">
                <a:latin typeface="Arial" panose="020B0604020202020204" pitchFamily="34" charset="0"/>
              </a:rPr>
              <a:t> (</a:t>
            </a:r>
            <a:r>
              <a:rPr lang="pt-BR" altLang="pt-BR" sz="2000" dirty="0">
                <a:latin typeface="Arial" panose="020B0604020202020204" pitchFamily="34" charset="0"/>
              </a:rPr>
              <a:t>para frente </a:t>
            </a:r>
            <a:r>
              <a:rPr lang="pt-BR" altLang="pt-BR" sz="2000" dirty="0" smtClean="0">
                <a:latin typeface="Arial" panose="020B0604020202020204" pitchFamily="34" charset="0"/>
              </a:rPr>
              <a:t>e </a:t>
            </a:r>
            <a:r>
              <a:rPr lang="pt-BR" altLang="pt-BR" sz="2000" dirty="0">
                <a:latin typeface="Arial" panose="020B0604020202020204" pitchFamily="34" charset="0"/>
              </a:rPr>
              <a:t>para </a:t>
            </a:r>
            <a:r>
              <a:rPr lang="pt-BR" altLang="pt-BR" sz="2000" dirty="0" smtClean="0">
                <a:latin typeface="Arial" panose="020B0604020202020204" pitchFamily="34" charset="0"/>
              </a:rPr>
              <a:t>trás). </a:t>
            </a:r>
            <a:endParaRPr lang="pt-BR" altLang="pt-BR" sz="20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pt-BR" altLang="pt-BR" sz="1400" dirty="0">
                <a:solidFill>
                  <a:schemeClr val="tx2"/>
                </a:solidFill>
                <a:latin typeface="Arial" panose="020B0604020202020204" pitchFamily="34" charset="0"/>
              </a:rPr>
              <a:t> </a:t>
            </a:r>
          </a:p>
          <a:p>
            <a:pPr algn="just">
              <a:spcBef>
                <a:spcPct val="0"/>
              </a:spcBef>
            </a:pPr>
            <a:r>
              <a:rPr lang="pt-BR" altLang="pt-BR" sz="2000" dirty="0">
                <a:latin typeface="Arial" panose="020B0604020202020204" pitchFamily="34" charset="0"/>
              </a:rPr>
              <a:t>Conjunções são os aspectos mais relevantes e mais fáceis de localizar. </a:t>
            </a:r>
          </a:p>
          <a:p>
            <a:pPr algn="just">
              <a:spcBef>
                <a:spcPct val="0"/>
              </a:spcBef>
            </a:pPr>
            <a:r>
              <a:rPr lang="pt-BR" altLang="pt-BR" sz="2000" dirty="0" smtClean="0">
                <a:latin typeface="Arial" panose="020B0604020202020204" pitchFamily="34" charset="0"/>
              </a:rPr>
              <a:t>O arco do Sol progredido em relação à posição natal de </a:t>
            </a:r>
            <a:r>
              <a:rPr lang="pt-BR" altLang="pt-BR" sz="2000" dirty="0">
                <a:latin typeface="Arial" panose="020B0604020202020204" pitchFamily="34" charset="0"/>
              </a:rPr>
              <a:t>um planeta, determina </a:t>
            </a:r>
            <a:r>
              <a:rPr lang="pt-BR" altLang="pt-BR" sz="2000" dirty="0" smtClean="0">
                <a:latin typeface="Arial" panose="020B0604020202020204" pitchFamily="34" charset="0"/>
              </a:rPr>
              <a:t>o número aproximado de anos do aspecto por direção. </a:t>
            </a:r>
            <a:r>
              <a:rPr lang="pt-BR" altLang="pt-BR" sz="2000" dirty="0" smtClean="0">
                <a:latin typeface="Arial" panose="020B0604020202020204" pitchFamily="34" charset="0"/>
              </a:rPr>
              <a:t>Porém, quanto </a:t>
            </a:r>
            <a:r>
              <a:rPr lang="pt-BR" altLang="pt-BR" sz="2000" dirty="0" smtClean="0">
                <a:latin typeface="Arial" panose="020B0604020202020204" pitchFamily="34" charset="0"/>
              </a:rPr>
              <a:t>maior o número de anos maior a imprecisão</a:t>
            </a:r>
            <a:endParaRPr lang="pt-BR" altLang="pt-BR" sz="200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endParaRPr lang="pt-BR" altLang="pt-BR" sz="140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pt-BR" altLang="pt-BR" sz="2000" b="1" dirty="0">
                <a:latin typeface="Arial" panose="020B0604020202020204" pitchFamily="34" charset="0"/>
              </a:rPr>
              <a:t>Trânsitos de Urano ou Plutão </a:t>
            </a:r>
            <a:r>
              <a:rPr lang="pt-BR" altLang="pt-BR" sz="2000" dirty="0">
                <a:latin typeface="Arial" panose="020B0604020202020204" pitchFamily="34" charset="0"/>
              </a:rPr>
              <a:t>ao Sol </a:t>
            </a:r>
            <a:r>
              <a:rPr lang="pt-BR" altLang="pt-BR" sz="2000" dirty="0" smtClean="0">
                <a:latin typeface="Arial" panose="020B0604020202020204" pitchFamily="34" charset="0"/>
              </a:rPr>
              <a:t>natal, em especial conjunção, quadratura e oposição, marcam acontecimentos</a:t>
            </a:r>
            <a:endParaRPr lang="pt-BR" altLang="pt-BR" sz="1400" dirty="0">
              <a:latin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94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44279" y="223277"/>
            <a:ext cx="9074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Arial Black" panose="020B0A04020102020204" pitchFamily="34" charset="0"/>
                <a:cs typeface="Arial" panose="020B0604020202020204" pitchFamily="34" charset="0"/>
              </a:rPr>
              <a:t>Retificação através do Ascendente e do Meio do Céu</a:t>
            </a:r>
            <a:endParaRPr lang="pt-BR" sz="24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744280" y="1158939"/>
            <a:ext cx="905894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Direções Primárias - Diretas e Conversas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Progressões Secundárias (Mapas) e Direções - Diretas e Conversas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Direções Arco Solar -  Diretas apenas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Orbe utilizado 1º sem obrigatoriedade de exatidão de minutos de longitude, porém é preciso que o astro tocado e o tipo de aspecto  tenham analogia com o acontecimento.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pt-BR" altLang="pt-BR" sz="2000" b="1" dirty="0">
                <a:latin typeface="Arial" panose="020B0604020202020204" pitchFamily="34" charset="0"/>
              </a:rPr>
              <a:t>Direções do Sol Progredido </a:t>
            </a:r>
            <a:r>
              <a:rPr lang="pt-BR" altLang="pt-BR" sz="2000" b="1" dirty="0" smtClean="0">
                <a:latin typeface="Arial" panose="020B0604020202020204" pitchFamily="34" charset="0"/>
              </a:rPr>
              <a:t>Secundário ou Direções de planetas ao Sol natal  </a:t>
            </a:r>
            <a:r>
              <a:rPr lang="pt-BR" altLang="pt-BR" sz="2000" b="1" dirty="0">
                <a:latin typeface="Arial" panose="020B0604020202020204" pitchFamily="34" charset="0"/>
              </a:rPr>
              <a:t>promovem </a:t>
            </a:r>
            <a:r>
              <a:rPr lang="pt-BR" altLang="pt-BR" sz="2000" b="1" dirty="0" smtClean="0">
                <a:latin typeface="Arial" panose="020B0604020202020204" pitchFamily="34" charset="0"/>
              </a:rPr>
              <a:t>acontecimentos. </a:t>
            </a:r>
            <a:r>
              <a:rPr lang="pt-BR" altLang="pt-BR" sz="2000" b="1" dirty="0" smtClean="0">
                <a:latin typeface="Arial" panose="020B0604020202020204" pitchFamily="34" charset="0"/>
              </a:rPr>
              <a:t>Também  </a:t>
            </a:r>
            <a:r>
              <a:rPr lang="pt-BR" altLang="pt-BR" sz="2000" b="1" dirty="0" smtClean="0">
                <a:latin typeface="Arial" panose="020B0604020202020204" pitchFamily="34" charset="0"/>
              </a:rPr>
              <a:t>direções aos regentes do Meio do Céu </a:t>
            </a:r>
            <a:endParaRPr lang="pt-BR" altLang="pt-BR" sz="2000" b="1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pt-BR" altLang="pt-BR" sz="2000" b="1" dirty="0">
                <a:latin typeface="Arial" panose="020B0604020202020204" pitchFamily="34" charset="0"/>
              </a:rPr>
              <a:t> </a:t>
            </a:r>
            <a:endParaRPr lang="pt-BR" altLang="pt-BR" sz="2000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pt-BR" altLang="pt-BR" sz="2000" dirty="0" smtClean="0">
                <a:latin typeface="Arial" panose="020B0604020202020204" pitchFamily="34" charset="0"/>
              </a:rPr>
              <a:t>Em alguns fatos podemos não encontrar Direções dos Eixos ou aos Eixos,  porém temos direções do Sol ou direções ao Sol do nascimento</a:t>
            </a:r>
            <a:r>
              <a:rPr lang="pt-BR" altLang="pt-BR" sz="2000" dirty="0">
                <a:latin typeface="Arial" panose="020B0604020202020204" pitchFamily="34" charset="0"/>
              </a:rPr>
              <a:t>. </a:t>
            </a:r>
            <a:r>
              <a:rPr lang="pt-BR" altLang="pt-BR" sz="2000" dirty="0" smtClean="0">
                <a:latin typeface="Arial" panose="020B0604020202020204" pitchFamily="34" charset="0"/>
              </a:rPr>
              <a:t>Contudo, essas não podem ser utilizadas para Retificação</a:t>
            </a:r>
          </a:p>
          <a:p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581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61540" y="134139"/>
            <a:ext cx="2930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Datas Utilizadas</a:t>
            </a:r>
            <a:endParaRPr lang="pt-BR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302683" y="939521"/>
            <a:ext cx="10705097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07/04 1831 - Abdicação Dom Pedro I</a:t>
            </a:r>
          </a:p>
          <a:p>
            <a:endParaRPr lang="pt-B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13/12/1864 - Guerra do Paraguai (ou 11/11/1864)</a:t>
            </a:r>
          </a:p>
          <a:p>
            <a:endParaRPr lang="pt-B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15/11/1889 - Proclamação da República</a:t>
            </a:r>
          </a:p>
          <a:p>
            <a:endParaRPr lang="pt-B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24/08/1954 - Suicídio Getúlio Vargas</a:t>
            </a:r>
          </a:p>
          <a:p>
            <a:endParaRPr lang="pt-B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29/06/1958 - 1ª Copa do Mundo </a:t>
            </a:r>
          </a:p>
          <a:p>
            <a:endParaRPr lang="pt-B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25/08/1961 - Renúncia Jânio Quadros</a:t>
            </a:r>
          </a:p>
          <a:p>
            <a:endParaRPr lang="pt-B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31/03/1964  - Deposição João Goulart 01/04/1964</a:t>
            </a:r>
          </a:p>
          <a:p>
            <a:endParaRPr lang="pt-B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13/12/1968 -  AI5</a:t>
            </a:r>
          </a:p>
          <a:p>
            <a:endParaRPr lang="pt-B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15/03/1985 - Fim da Ditadura - posse José Sarney</a:t>
            </a:r>
          </a:p>
          <a:p>
            <a:endParaRPr lang="pt-B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29/09/1992 - Afastamento Processo de </a:t>
            </a:r>
            <a:r>
              <a:rPr lang="pt-B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Impeachment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Fernando Collor</a:t>
            </a:r>
          </a:p>
          <a:p>
            <a:endParaRPr lang="pt-B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31/08/2016 -  Afastamento Processo de </a:t>
            </a:r>
            <a:r>
              <a:rPr lang="pt-B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Impeachment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Dilma Rousseff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43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085" y="0"/>
            <a:ext cx="605963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886200" y="180975"/>
            <a:ext cx="5907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>
                <a:latin typeface="Arial Black" panose="020B0A04020102020204" pitchFamily="34" charset="0"/>
              </a:rPr>
              <a:t>Abdicação Dom Pedro  07/04/1831</a:t>
            </a:r>
            <a:endParaRPr lang="pt-BR" sz="2400" dirty="0">
              <a:latin typeface="Arial Black" panose="020B0A040201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66700" y="2819400"/>
            <a:ext cx="32127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Distância Sol - Mercúrio 9º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1831 - 1822 = 09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6971751" y="4962525"/>
            <a:ext cx="52261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                       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Não Retificam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Sol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Dir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conjunção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Mercúrio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-Sol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Sec.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quadratura Lua/Júpiter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-Lua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 Júpiter Arco quadratura Sol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264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185" y="0"/>
            <a:ext cx="6059630" cy="6858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110446" y="123693"/>
            <a:ext cx="8217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 Black" panose="020B0A04020102020204" pitchFamily="34" charset="0"/>
              </a:rPr>
              <a:t>Guerra do Paraguai 13/12/1864 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74170" y="4428042"/>
            <a:ext cx="444089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Retificam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-Mc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Sec. Dir. quadratura Plutão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Asc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Sec.Dir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conjunção Plutão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-Plutão Prim. Dir. quadratura Mc.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                         conjunção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Asc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Mc Arco conjunção Netuno/Urano </a:t>
            </a:r>
          </a:p>
          <a:p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Asc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Arco quadratura Urano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8055689" y="4331969"/>
            <a:ext cx="45533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Não Retificam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-Sol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Sec.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quadratura Marte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-Marte Arco quadratura Sol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eta para cima 13"/>
          <p:cNvSpPr/>
          <p:nvPr/>
        </p:nvSpPr>
        <p:spPr>
          <a:xfrm rot="3000149">
            <a:off x="4562063" y="4341686"/>
            <a:ext cx="318753" cy="62912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baixo 14"/>
          <p:cNvSpPr/>
          <p:nvPr/>
        </p:nvSpPr>
        <p:spPr>
          <a:xfrm rot="18900000">
            <a:off x="4742586" y="1308802"/>
            <a:ext cx="263469" cy="710118"/>
          </a:xfrm>
          <a:prstGeom prst="downArrow">
            <a:avLst>
              <a:gd name="adj1" fmla="val 50000"/>
              <a:gd name="adj2" fmla="val 5833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>
            <a:off x="180975" y="2895600"/>
            <a:ext cx="39469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Distância do Sol converso para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quadratura Marte: 41° (03° Leão)</a:t>
            </a: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1864 -1822 = 42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eta para baixo 17"/>
          <p:cNvSpPr/>
          <p:nvPr/>
        </p:nvSpPr>
        <p:spPr>
          <a:xfrm rot="1800000">
            <a:off x="7059656" y="913344"/>
            <a:ext cx="331824" cy="67936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baixo 18"/>
          <p:cNvSpPr/>
          <p:nvPr/>
        </p:nvSpPr>
        <p:spPr>
          <a:xfrm rot="4500000">
            <a:off x="8303971" y="2123040"/>
            <a:ext cx="344491" cy="72809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567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2417</TotalTime>
  <Words>1138</Words>
  <Application>Microsoft Office PowerPoint</Application>
  <PresentationFormat>Widescreen</PresentationFormat>
  <Paragraphs>234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Tema do Office</vt:lpstr>
      <vt:lpstr>               Retificação da Hora da                                  Independência do Brasil    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Mapa do Rio de Janeiro e suas datas</dc:title>
  <dc:creator>Celisa Beranger</dc:creator>
  <cp:lastModifiedBy>Celisa Beranger</cp:lastModifiedBy>
  <cp:revision>162</cp:revision>
  <dcterms:created xsi:type="dcterms:W3CDTF">2022-04-30T16:10:08Z</dcterms:created>
  <dcterms:modified xsi:type="dcterms:W3CDTF">2025-07-27T20:44:04Z</dcterms:modified>
</cp:coreProperties>
</file>