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258" r:id="rId3"/>
    <p:sldId id="327" r:id="rId4"/>
    <p:sldId id="328" r:id="rId5"/>
    <p:sldId id="314" r:id="rId6"/>
    <p:sldId id="308" r:id="rId7"/>
    <p:sldId id="313" r:id="rId8"/>
    <p:sldId id="274" r:id="rId9"/>
    <p:sldId id="310" r:id="rId10"/>
    <p:sldId id="263" r:id="rId11"/>
    <p:sldId id="315" r:id="rId12"/>
    <p:sldId id="266" r:id="rId13"/>
    <p:sldId id="329" r:id="rId14"/>
    <p:sldId id="276" r:id="rId15"/>
    <p:sldId id="330" r:id="rId16"/>
    <p:sldId id="323" r:id="rId17"/>
    <p:sldId id="324" r:id="rId18"/>
    <p:sldId id="303" r:id="rId19"/>
    <p:sldId id="325" r:id="rId20"/>
    <p:sldId id="326" r:id="rId21"/>
    <p:sldId id="304" r:id="rId22"/>
    <p:sldId id="331" r:id="rId23"/>
    <p:sldId id="320" r:id="rId24"/>
    <p:sldId id="30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0" autoAdjust="0"/>
    <p:restoredTop sz="94571" autoAdjust="0"/>
  </p:normalViewPr>
  <p:slideViewPr>
    <p:cSldViewPr snapToGrid="0">
      <p:cViewPr varScale="1">
        <p:scale>
          <a:sx n="84" d="100"/>
          <a:sy n="84" d="100"/>
        </p:scale>
        <p:origin x="29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47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41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35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56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55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90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26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61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51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42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71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F4B183"/>
            </a:gs>
            <a:gs pos="87500">
              <a:srgbClr val="F4B183"/>
            </a:gs>
            <a:gs pos="75000">
              <a:srgbClr val="F4B183"/>
            </a:gs>
            <a:gs pos="50000">
              <a:srgbClr val="F4B183"/>
            </a:gs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23A3-E918-4CF4-8722-A8AEF2E81BB3}" type="datetimeFigureOut">
              <a:rPr lang="pt-BR" smtClean="0"/>
              <a:t>03/01/2025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1D16-48B9-4E42-9A15-99A54CC01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1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elisa@espa&#231;o-do-ceu.com.br" TargetMode="External"/><Relationship Id="rId2" Type="http://schemas.openxmlformats.org/officeDocument/2006/relationships/hyperlink" Target="http://www.espa&#231;o-do-ceu.com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89038" y="439347"/>
            <a:ext cx="4852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Arial Black" panose="020B0A04020102020204" pitchFamily="34" charset="0"/>
              </a:rPr>
              <a:t>Perspectivas 2025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73552" y="5519493"/>
            <a:ext cx="2871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Celisa Beranger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2532887"/>
            <a:ext cx="1617002" cy="1570627"/>
          </a:xfrm>
          <a:prstGeom prst="rect">
            <a:avLst/>
          </a:prstGeom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10" y="2313431"/>
            <a:ext cx="1937655" cy="20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95" y="2404870"/>
            <a:ext cx="2381377" cy="18745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97006"/>
            <a:ext cx="3025119" cy="188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6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2534" y="451556"/>
            <a:ext cx="854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André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Barbault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Índice Cíclico em crescimento “avanço”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8" y="1139206"/>
            <a:ext cx="8159751" cy="398135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1536289">
            <a:off x="2296888" y="2066274"/>
            <a:ext cx="822461" cy="379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241779" y="5373507"/>
            <a:ext cx="6886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01/012023 - 528                                   01/012027 - 869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01/01/2024 - 579                                  01/01/2028 - 907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01/01/2025 - 677                                  01/01/2029 - 969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01/01/2026 - 781                                  01/01/2030 - 975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para cima 3"/>
          <p:cNvSpPr/>
          <p:nvPr/>
        </p:nvSpPr>
        <p:spPr>
          <a:xfrm rot="18587393">
            <a:off x="3063453" y="2782028"/>
            <a:ext cx="345252" cy="6351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 rot="3998771">
            <a:off x="1951340" y="2764528"/>
            <a:ext cx="306912" cy="6196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976530" y="6344356"/>
            <a:ext cx="632181" cy="3525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5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1" y="1240971"/>
            <a:ext cx="8536237" cy="430257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75607" y="408214"/>
            <a:ext cx="4501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Índice Cíclico em Detalhe</a:t>
            </a:r>
            <a:endParaRPr lang="pt-B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5377" y="406396"/>
            <a:ext cx="767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André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Barbault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Índice Rítmico  em crescimento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4" y="1113648"/>
            <a:ext cx="7766753" cy="427171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332088" y="5486397"/>
            <a:ext cx="6570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2023 -  51                                                        2027 - 38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2024 -  98                                                        2028 -  62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2025 - 104                                                       2029 -    6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2026 -   98                                                       2030 -    6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46488" y="2054572"/>
            <a:ext cx="406399" cy="822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878666" y="3002843"/>
            <a:ext cx="282222" cy="485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cima 2"/>
          <p:cNvSpPr/>
          <p:nvPr/>
        </p:nvSpPr>
        <p:spPr>
          <a:xfrm rot="5719925">
            <a:off x="1865797" y="4462724"/>
            <a:ext cx="320776" cy="64113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4"/>
          <p:cNvSpPr/>
          <p:nvPr/>
        </p:nvSpPr>
        <p:spPr>
          <a:xfrm>
            <a:off x="3065412" y="1058563"/>
            <a:ext cx="547032" cy="392976"/>
          </a:xfrm>
          <a:prstGeom prst="leftArrow">
            <a:avLst>
              <a:gd name="adj1" fmla="val 427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 rot="1034054">
            <a:off x="2333723" y="3245461"/>
            <a:ext cx="290735" cy="632933"/>
          </a:xfrm>
          <a:prstGeom prst="upArrow">
            <a:avLst>
              <a:gd name="adj1" fmla="val 50000"/>
              <a:gd name="adj2" fmla="val 765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 rot="19265681">
            <a:off x="3533436" y="3831403"/>
            <a:ext cx="320887" cy="64113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4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4088" y="246888"/>
            <a:ext cx="76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Trígono crescente Urano/Plutão - 2025 a  2028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18/08 e 29/11/2026; 15/06/2027; 13/01 e 10/04/2028</a:t>
            </a:r>
          </a:p>
        </p:txBody>
      </p:sp>
      <p:sp>
        <p:nvSpPr>
          <p:cNvPr id="3" name="CaixaDeTexto 2"/>
          <p:cNvSpPr txBox="1"/>
          <p:nvPr/>
        </p:nvSpPr>
        <p:spPr>
          <a:xfrm flipH="1">
            <a:off x="813816" y="1463040"/>
            <a:ext cx="73883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Florescimento, avanço construtivo, motivação para ciclo em progresso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Renovação e mudanças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promover regeneração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Alternativas para solução de problemas difíceis: imigrações, tecnologia, ecologia. E o clima?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Avanços em pesquisas e comunicação.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Alternativas para inteligência artificial e automatismo não prejudicarem humanos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metade  de 2025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2ª e 3ª Quadraturas Crescentes Júpiter/Saturno (2025 também Netuno),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teve inicio em  julho de 2024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está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na segunda quadratura exata, atrapalha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3624" y="178708"/>
            <a:ext cx="796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         Equinócio Áries   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1" y="656837"/>
            <a:ext cx="6192084" cy="576029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637066" y="3224893"/>
            <a:ext cx="996043" cy="9960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2883299" y="1583871"/>
            <a:ext cx="749810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5510893" y="824593"/>
            <a:ext cx="310243" cy="64367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1967592" y="3208429"/>
            <a:ext cx="766137" cy="3103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0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2" y="78964"/>
            <a:ext cx="7287194" cy="677903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291638" y="4312350"/>
            <a:ext cx="1106317" cy="1106317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 flipV="1">
            <a:off x="3081867" y="3059290"/>
            <a:ext cx="2099733" cy="1342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" y="469899"/>
            <a:ext cx="6895964" cy="64150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58488" y="69789"/>
            <a:ext cx="698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Black" panose="020B0A04020102020204" pitchFamily="34" charset="0"/>
              </a:rPr>
              <a:t>Eclipse Total da Lua 14/03/2025  04:01h Brasília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220174" y="2009422"/>
            <a:ext cx="914400" cy="914400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16200000">
            <a:off x="1698030" y="3111400"/>
            <a:ext cx="384927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 rot="19115298">
            <a:off x="4953926" y="524616"/>
            <a:ext cx="812965" cy="373123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856084" y="4436528"/>
            <a:ext cx="1151472" cy="1151472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571996" y="5497685"/>
            <a:ext cx="9144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36" y="442912"/>
            <a:ext cx="6768546" cy="629655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60136" y="71630"/>
            <a:ext cx="802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Black" panose="020B0A04020102020204" pitchFamily="34" charset="0"/>
              </a:rPr>
              <a:t>Eclipse Parcial do Sol  29/03/2025 07:49h Brasília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603238" y="2535503"/>
            <a:ext cx="914400" cy="914400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19398757">
            <a:off x="4575567" y="696010"/>
            <a:ext cx="319005" cy="5908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9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57943" y="359228"/>
            <a:ext cx="621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Eclipse Parcial 29/03/2025  9° Áries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000"/>
            <a:ext cx="9144000" cy="4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5" y="442912"/>
            <a:ext cx="6895963" cy="64150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77244" y="79021"/>
            <a:ext cx="655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Black" panose="020B0A04020102020204" pitchFamily="34" charset="0"/>
              </a:rPr>
              <a:t>Eclipse Total Lua  07/09/2025  15:12h Brasília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276616" y="1817514"/>
            <a:ext cx="9144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539999" y="3183465"/>
            <a:ext cx="9144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 rot="18945522">
            <a:off x="7570094" y="4262468"/>
            <a:ext cx="360549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0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1242" y="259275"/>
            <a:ext cx="8398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Mudanças de signo dos Geracionais em curto espaço é incomum  </a:t>
            </a:r>
          </a:p>
          <a:p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19/11/2024 e 26/04/2026 os três mudam</a:t>
            </a: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Plutão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1ª entrada 23/03 a 11/06/2023 voltou a Capricórnio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Aquário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2ª entrada 20/01 a 01/09 2024 volta a Capricórnio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3ª entrada definitiva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19/11/2024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Netuno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1ª entrada </a:t>
            </a:r>
            <a:r>
              <a:rPr lang="pt-BR" sz="2400" dirty="0"/>
              <a:t>30/03/2025 </a:t>
            </a:r>
            <a:r>
              <a:rPr lang="pt-BR" sz="2400" dirty="0" smtClean="0"/>
              <a:t>a </a:t>
            </a:r>
            <a:r>
              <a:rPr lang="pt-BR" sz="2400" dirty="0"/>
              <a:t>22/10/2025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volta a Peixes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Áries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2ª entrada definitiva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26/01/2026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(conjunção com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Saturno que entra em 13/02/2024)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Urano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1ª entrada 07/07/2025 a 08/11/2025 volta a Touro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Gêmeos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2ª entrada definitiva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26/04/2026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3" y="442912"/>
            <a:ext cx="6804950" cy="633042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592705" y="2381954"/>
            <a:ext cx="9144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698041" y="3973686"/>
            <a:ext cx="914400" cy="970844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332089" y="67731"/>
            <a:ext cx="709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Black" panose="020B0A04020102020204" pitchFamily="34" charset="0"/>
              </a:rPr>
              <a:t>Eclipse Parcial do Sol 21/09/2025  16:43h Brasília</a:t>
            </a:r>
            <a:endParaRPr lang="pt-B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9714" y="370114"/>
            <a:ext cx="738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Eclipse </a:t>
            </a:r>
            <a:r>
              <a:rPr lang="pt-BR" sz="2400" dirty="0" smtClean="0">
                <a:latin typeface="Arial Black" panose="020B0A04020102020204" pitchFamily="34" charset="0"/>
              </a:rPr>
              <a:t>Parcial Sol  21/09/2025  29° Virgem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000"/>
            <a:ext cx="9144000" cy="4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71" y="0"/>
            <a:ext cx="6797898" cy="59266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4444" y="6050843"/>
            <a:ext cx="857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84 Mobilização popular, Diretas Já. 85 Tancredo eleito (indiretamente),</a:t>
            </a:r>
          </a:p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Sarney assume mas Tancredo morre. 86 congelamento e plano Cruzado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87021" y="557671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Plutão conjunção Marte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flipH="1">
            <a:off x="4526843" y="67732"/>
            <a:ext cx="251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Trânsitos </a:t>
            </a:r>
            <a:endParaRPr lang="pt-BR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49" y="722546"/>
            <a:ext cx="5745617" cy="593815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51214" y="236764"/>
            <a:ext cx="669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Conjunção Saturno/Netuno 2026 Brasil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820886" y="1159329"/>
            <a:ext cx="914400" cy="914400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77588" y="693965"/>
            <a:ext cx="274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20/02/2026 17:01 GMT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5575" y="1956619"/>
            <a:ext cx="7246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www.espaço-do-ceu.com.br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celisa@espaço-do-ceu.com.br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Instagram @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espacodoceu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Celisa Beranger </a:t>
            </a:r>
          </a:p>
          <a:p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Spotify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Celisa Beranger</a:t>
            </a:r>
          </a:p>
          <a:p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Tube   Celisa Beranger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81000"/>
            <a:ext cx="2329543" cy="23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19" y="936983"/>
            <a:ext cx="3200403" cy="316653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96112" y="4882896"/>
            <a:ext cx="7507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Paradigma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Etapa 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Grande Ciclo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Júpiter/Saturno. 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Etapa Ar valoriza o humano e es relações, o intelecto e o conhecimento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50392" y="365760"/>
            <a:ext cx="4709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Entrada definitiva 19/11/2024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66" y="1783637"/>
            <a:ext cx="2478814" cy="15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6" y="2212847"/>
            <a:ext cx="2513580" cy="262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4" y="175013"/>
            <a:ext cx="3777911" cy="2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151376" y="640080"/>
            <a:ext cx="108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latin typeface="astro3" panose="020B0500000000000000" pitchFamily="34" charset="0"/>
              </a:rPr>
              <a:t>q</a:t>
            </a:r>
            <a:endParaRPr lang="pt-BR" sz="8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42816" y="3090672"/>
            <a:ext cx="1088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atin typeface="astro3" panose="020B0500000000000000" pitchFamily="34" charset="0"/>
              </a:rPr>
              <a:t>q</a:t>
            </a:r>
            <a:endParaRPr lang="pt-BR" sz="8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93420" y="5038344"/>
            <a:ext cx="867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atin typeface="astro3" panose="020B0500000000000000" pitchFamily="34" charset="0"/>
              </a:rPr>
              <a:t>e</a:t>
            </a:r>
            <a:endParaRPr lang="pt-BR" sz="8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9" y="4567356"/>
            <a:ext cx="2927994" cy="230479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486400" y="3136392"/>
            <a:ext cx="3103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1ª entrada </a:t>
            </a:r>
            <a:r>
              <a:rPr lang="pt-BR" sz="2000" dirty="0"/>
              <a:t>30/03/2025 a 22/10/2025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volta a Peixes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2ª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entrada definitiva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26/01/2026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77840" y="5047488"/>
            <a:ext cx="3118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1ª entrada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07/07/2025 a 08/11/2025 volta a Touro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2ª entrada definitiva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26/04/2026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477256" y="539496"/>
            <a:ext cx="3191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1ª entrada 25/052025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01/09/2025 volta a Peixes 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2ª entrada definitiva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14/02/2026 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09" y="643471"/>
            <a:ext cx="1289250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73" y="857249"/>
            <a:ext cx="6183786" cy="5715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2078" y="187779"/>
            <a:ext cx="8365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Mudanças são positivas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Pequeno Triângulo 2025 a 2028  </a:t>
            </a:r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423" y="938894"/>
            <a:ext cx="20823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06 ciclos planetários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2025 e 2026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Saturno/Netuno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Saturno/Urano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Saturno/Plutão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Urano/Netuno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Urano/Plutão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Netuno/Plutão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2027 e 2028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ciclos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Urano/Netuno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Urano/Plutão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Netuno/Pl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utão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9935" y="570270"/>
            <a:ext cx="79837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Black" panose="020B0A04020102020204" pitchFamily="34" charset="0"/>
              </a:rPr>
              <a:t>André </a:t>
            </a:r>
            <a:r>
              <a:rPr lang="pt-BR" sz="2400" b="1" dirty="0" err="1">
                <a:latin typeface="Arial Black" panose="020B0A04020102020204" pitchFamily="34" charset="0"/>
              </a:rPr>
              <a:t>Barbault</a:t>
            </a:r>
            <a:r>
              <a:rPr lang="pt-BR" sz="2400" b="1" dirty="0">
                <a:latin typeface="Arial Black" panose="020B0A04020102020204" pitchFamily="34" charset="0"/>
              </a:rPr>
              <a:t> </a:t>
            </a:r>
            <a:r>
              <a:rPr lang="pt-BR" sz="2400" b="1" dirty="0" smtClean="0">
                <a:latin typeface="Arial Black" panose="020B0A04020102020204" pitchFamily="34" charset="0"/>
              </a:rPr>
              <a:t>e o </a:t>
            </a:r>
            <a:r>
              <a:rPr lang="pt-BR" sz="2400" b="1" dirty="0">
                <a:latin typeface="Arial Black" panose="020B0A04020102020204" pitchFamily="34" charset="0"/>
              </a:rPr>
              <a:t>Pequeno Triângulo</a:t>
            </a:r>
            <a:endParaRPr lang="pt-BR" sz="2400" dirty="0">
              <a:latin typeface="Arial Black" panose="020B0A040201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Planetary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i="1" dirty="0"/>
          </a:p>
          <a:p>
            <a:endParaRPr lang="pt-BR" i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“É a mais benéfica configuração  do século e a parceria interplanetária atuará para o melhor em um esplêndido relançamento da civilização. Ela contém uma harmoniosa relação entre primordiais polos opostos; conjugando o externo e o interno, racional e espiritual, mente e alma...”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89935" y="4612822"/>
            <a:ext cx="777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Grande Mutação e Mudança de Paradigma.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Etapa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 do grande ciclo Júpiter/Saturno valoriza o humano e as relações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intelecto e o conhecimento.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2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5121" y="677636"/>
            <a:ext cx="23431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Descoberta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de </a:t>
            </a: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Netuno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pt-BR" alt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23/09/1846 (00:10)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Berlim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Johann </a:t>
            </a:r>
            <a:r>
              <a:rPr lang="pt-BR" altLang="pt-B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Galle</a:t>
            </a:r>
            <a:endParaRPr lang="pt-BR" altLang="pt-B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pt-BR" alt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pt-BR" altLang="pt-B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Verrier</a:t>
            </a:r>
            <a:endParaRPr lang="pt-BR" altLang="pt-B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John Adams</a:t>
            </a: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7" y="400050"/>
            <a:ext cx="5690087" cy="582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6996790" y="1861457"/>
            <a:ext cx="824594" cy="824594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9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7987" y="265687"/>
            <a:ext cx="892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Acontecimentos </a:t>
            </a:r>
            <a:r>
              <a:rPr lang="pt-BR" alt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próximos à Descoberta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111" y="941103"/>
            <a:ext cx="84637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Invenções e explorações no campo da ciência </a:t>
            </a: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1846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Publicação das teorias de Faraday, noção de que toda energia pode ser reduzida a uma fonte única, considerada  o começo da física moderna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Fundação do </a:t>
            </a:r>
            <a:r>
              <a:rPr lang="pt-BR" altLang="pt-BR" sz="2000" i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Smithsonian</a:t>
            </a:r>
            <a:r>
              <a:rPr lang="pt-BR" altLang="pt-BR" sz="20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000" i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Institute</a:t>
            </a:r>
            <a:r>
              <a:rPr lang="pt-BR" altLang="pt-BR" sz="20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nos EUA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Utilização de gás para iluminação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1847  Instrumentos ópticos de Carl </a:t>
            </a:r>
            <a:r>
              <a:rPr lang="pt-BR" altLang="pt-BR" sz="2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Zeiss</a:t>
            </a: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Invenção da nitroglicerina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Nasce o Marxismo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- 1846 anestésicos nas cirurgias e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opióides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Investigações no psíquico - hipnose</a:t>
            </a: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Revoltas populares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1848 Insurreições na Europa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Publicação do Manifesto Comunista de Marx e Engels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Primeiro Congresso dos Direitos da Mulher  em Paris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8936" y="265687"/>
            <a:ext cx="8464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Arial Black" panose="020B0A04020102020204" pitchFamily="34" charset="0"/>
              </a:rPr>
              <a:t>Conjunções cada 37 anos </a:t>
            </a:r>
            <a:r>
              <a:rPr lang="pt-BR" altLang="pt-BR" sz="2400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pt-BR" altLang="pt-BR" sz="2400" dirty="0" smtClean="0">
                <a:latin typeface="Arial Black" panose="020B0A04020102020204" pitchFamily="34" charset="0"/>
              </a:rPr>
              <a:t>Pesquisa </a:t>
            </a:r>
            <a:r>
              <a:rPr lang="pt-BR" altLang="pt-BR" sz="2400" dirty="0">
                <a:latin typeface="Arial Black" panose="020B0A04020102020204" pitchFamily="34" charset="0"/>
              </a:rPr>
              <a:t>Michael </a:t>
            </a:r>
            <a:r>
              <a:rPr lang="pt-BR" altLang="pt-BR" sz="2400" dirty="0" err="1">
                <a:latin typeface="Arial Black" panose="020B0A04020102020204" pitchFamily="34" charset="0"/>
              </a:rPr>
              <a:t>Harding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111" y="1128882"/>
            <a:ext cx="84637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2000" b="1" dirty="0" smtClean="0">
                <a:latin typeface="Arial Black" panose="020B0A04020102020204" pitchFamily="34" charset="0"/>
              </a:rPr>
              <a:t>Temas </a:t>
            </a:r>
            <a:r>
              <a:rPr lang="pt-BR" altLang="pt-BR" sz="2000" b="1" dirty="0">
                <a:latin typeface="Arial Black" panose="020B0A04020102020204" pitchFamily="34" charset="0"/>
              </a:rPr>
              <a:t>das Conjunções </a:t>
            </a:r>
            <a:endParaRPr lang="pt-BR" altLang="pt-BR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Projetos e construções (túneis, pontes, catedrais)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Projetos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descobertas científicas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Leis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sociais em favor da saúde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Justiça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Revoltas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revoluções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Socialismo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comunismo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Questões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religiosas </a:t>
            </a: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(divisões religiosas,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Lutero, Metodismo)</a:t>
            </a:r>
          </a:p>
          <a:p>
            <a:pPr>
              <a:spcBef>
                <a:spcPct val="0"/>
              </a:spcBef>
            </a:pPr>
            <a:r>
              <a:rPr lang="pt-BR" altLang="pt-BR" sz="2000" dirty="0">
                <a:latin typeface="Arial" panose="020B0604020202020204" pitchFamily="34" charset="0"/>
                <a:cs typeface="Times New Roman" panose="02020603050405020304" pitchFamily="18" charset="0"/>
              </a:rPr>
              <a:t>História da Rússia e URSS contada através </a:t>
            </a:r>
            <a:r>
              <a:rPr lang="pt-BR" altLang="pt-BR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dos ciclos</a:t>
            </a:r>
            <a:endParaRPr lang="pt-BR" altLang="pt-BR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Etapa Ar do grande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ciclo Júpiter/Saturno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valoriza o humano e as relações,  o intelecto e o conhecimento.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4504</TotalTime>
  <Words>726</Words>
  <Application>Microsoft Office PowerPoint</Application>
  <PresentationFormat>Apresentação na tela (4:3)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astro3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Celisa Beranger</dc:creator>
  <cp:lastModifiedBy>Celisa Beranger</cp:lastModifiedBy>
  <cp:revision>282</cp:revision>
  <dcterms:created xsi:type="dcterms:W3CDTF">2023-10-21T18:26:03Z</dcterms:created>
  <dcterms:modified xsi:type="dcterms:W3CDTF">2025-01-03T15:50:06Z</dcterms:modified>
</cp:coreProperties>
</file>